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75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5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44AB5-D55B-4BF1-BC34-52DCB68DB123}" type="datetimeFigureOut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A80F3-6825-4577-8305-97D6708FED6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A80F3-6825-4577-8305-97D6708FED6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/>
              <a:t>Bidders who receive nothing pay nothing</a:t>
            </a:r>
          </a:p>
          <a:p>
            <a:pPr lvl="1"/>
            <a:r>
              <a:rPr lang="en-US" dirty="0" smtClean="0"/>
              <a:t>For a bidder </a:t>
            </a:r>
            <a:r>
              <a:rPr lang="en-US" dirty="0" err="1" smtClean="0"/>
              <a:t>i</a:t>
            </a:r>
            <a:r>
              <a:rPr lang="en-US" dirty="0" smtClean="0"/>
              <a:t> who wins only one item, say item 1, let </a:t>
            </a:r>
            <a:r>
              <a:rPr lang="el-GR" dirty="0" smtClean="0"/>
              <a:t>θ</a:t>
            </a:r>
            <a:r>
              <a:rPr lang="en-US" baseline="-25000" dirty="0" smtClean="0"/>
              <a:t>0 </a:t>
            </a:r>
            <a:r>
              <a:rPr lang="en-US" dirty="0" smtClean="0"/>
              <a:t>be the lowest type he could have reported in order to win that item. He pays v</a:t>
            </a:r>
            <a:r>
              <a:rPr lang="en-US" baseline="-25000" dirty="0" smtClean="0"/>
              <a:t>i1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For a bidder </a:t>
            </a:r>
            <a:r>
              <a:rPr lang="en-US" dirty="0" err="1" smtClean="0"/>
              <a:t>i</a:t>
            </a:r>
            <a:r>
              <a:rPr lang="en-US" dirty="0" smtClean="0"/>
              <a:t> who wins both items, let 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 be the lowest type he could have reported in order to win both items and </a:t>
            </a:r>
            <a:r>
              <a:rPr lang="el-GR" dirty="0" smtClean="0"/>
              <a:t>θ</a:t>
            </a:r>
            <a:r>
              <a:rPr lang="en-US" baseline="-25000" dirty="0" smtClean="0"/>
              <a:t>0 </a:t>
            </a:r>
            <a:r>
              <a:rPr lang="en-US" dirty="0" smtClean="0"/>
              <a:t>be the lowest type with which he would have won one item. </a:t>
            </a:r>
          </a:p>
          <a:p>
            <a:pPr lvl="2"/>
            <a:r>
              <a:rPr lang="en-US" dirty="0" smtClean="0"/>
              <a:t>He pays v</a:t>
            </a:r>
            <a:r>
              <a:rPr lang="en-US" baseline="-25000" dirty="0" smtClean="0"/>
              <a:t>i1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)+ v</a:t>
            </a:r>
            <a:r>
              <a:rPr lang="en-US" baseline="-25000" dirty="0" smtClean="0"/>
              <a:t>i2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)+ v</a:t>
            </a:r>
            <a:r>
              <a:rPr lang="en-US" baseline="-25000" dirty="0" smtClean="0"/>
              <a:t>i3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), if</a:t>
            </a:r>
            <a:r>
              <a:rPr lang="el-GR" dirty="0" smtClean="0"/>
              <a:t> θ</a:t>
            </a:r>
            <a:r>
              <a:rPr lang="en-US" baseline="-25000" dirty="0" smtClean="0"/>
              <a:t>0</a:t>
            </a:r>
            <a:r>
              <a:rPr lang="en-US" dirty="0" smtClean="0"/>
              <a:t> corresponds to item 1 </a:t>
            </a:r>
          </a:p>
          <a:p>
            <a:pPr lvl="2"/>
            <a:r>
              <a:rPr lang="en-US" dirty="0" smtClean="0"/>
              <a:t>He pays v</a:t>
            </a:r>
            <a:r>
              <a:rPr lang="en-US" baseline="-25000" dirty="0" smtClean="0"/>
              <a:t>i1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)+ v</a:t>
            </a:r>
            <a:r>
              <a:rPr lang="en-US" baseline="-25000" dirty="0" smtClean="0"/>
              <a:t>i2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)+ v</a:t>
            </a:r>
            <a:r>
              <a:rPr lang="en-US" baseline="-25000" dirty="0" smtClean="0"/>
              <a:t>i3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), if 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 corresponds to item 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A80F3-6825-4577-8305-97D6708FED6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TUOMAS TOOK THESE BULLETS</a:t>
            </a:r>
            <a:r>
              <a:rPr lang="en-US" baseline="0" dirty="0" smtClean="0">
                <a:solidFill>
                  <a:srgbClr val="FF0000"/>
                </a:solidFill>
              </a:rPr>
              <a:t> OUT BECAUSE THESE REAPPEAR LATER: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Why interesting?</a:t>
            </a:r>
          </a:p>
          <a:p>
            <a:pPr lvl="1"/>
            <a:r>
              <a:rPr lang="en-US" dirty="0" smtClean="0"/>
              <a:t>Constant approximations</a:t>
            </a:r>
          </a:p>
          <a:p>
            <a:pPr lvl="1"/>
            <a:r>
              <a:rPr lang="en-US" dirty="0" smtClean="0"/>
              <a:t>Obtain a version of Myerson's Lemma in this setting</a:t>
            </a:r>
          </a:p>
          <a:p>
            <a:pPr lvl="1"/>
            <a:r>
              <a:rPr lang="en-US" dirty="0" smtClean="0"/>
              <a:t>More efficient than Levin’s auction</a:t>
            </a:r>
          </a:p>
          <a:p>
            <a:pPr lvl="1"/>
            <a:r>
              <a:rPr lang="en-US" dirty="0" smtClean="0"/>
              <a:t>Requires less information than Levin’s auction, e.g., to verify correct execution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9A80F3-6825-4577-8305-97D6708FED6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4F2B-A84D-451E-AFAE-F233F0C10669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46869-79A4-4B72-B2F0-C7F34BEE64A2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7173B-76EA-4087-9E3B-F88DB0416006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4DBC2-275E-4EC6-AAED-127584F5C2BB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89E51-7574-4DD2-823B-481D640D14E8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44E6F-47F8-46F6-81B7-139C6BBD25B9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00976-4FDE-435D-A7C2-D77A04FB8312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E931B-D9D7-4593-AD09-57ABC0269644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233D-1D59-4A0B-928D-7F703427BA62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A4D8-4942-4CEB-B2C5-0084F43D44EC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CCC-A561-42ED-908D-CF29D3302DC0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9F457-5B84-4D97-A7F3-A14449333018}" type="datetime1">
              <a:rPr lang="en-US" smtClean="0"/>
              <a:pPr/>
              <a:t>7/20/2011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Tang and Sandholm, IJCAI'11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CA684-AD05-428F-A53B-3D692F7001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71600"/>
            <a:ext cx="8229600" cy="1470025"/>
          </a:xfrm>
        </p:spPr>
        <p:txBody>
          <a:bodyPr>
            <a:noAutofit/>
          </a:bodyPr>
          <a:lstStyle/>
          <a:p>
            <a:r>
              <a:rPr lang="en-US" sz="3200" b="1" dirty="0"/>
              <a:t>Approximating </a:t>
            </a:r>
            <a:r>
              <a:rPr lang="en-US" sz="3200" b="1" dirty="0" smtClean="0"/>
              <a:t>optimal combinatorial</a:t>
            </a:r>
            <a:r>
              <a:rPr lang="en-US" sz="3200" b="1" dirty="0"/>
              <a:t> </a:t>
            </a:r>
            <a:r>
              <a:rPr lang="en-US" sz="3200" b="1" dirty="0" smtClean="0"/>
              <a:t>auctions </a:t>
            </a:r>
            <a:br>
              <a:rPr lang="en-US" sz="3200" b="1" dirty="0" smtClean="0"/>
            </a:br>
            <a:r>
              <a:rPr lang="en-US" sz="3200" b="1" dirty="0" smtClean="0"/>
              <a:t>for </a:t>
            </a:r>
            <a:r>
              <a:rPr lang="en-US" sz="3200" b="1" dirty="0"/>
              <a:t>complements </a:t>
            </a: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using</a:t>
            </a:r>
            <a:r>
              <a:rPr lang="en-US" sz="3200" b="1" dirty="0"/>
              <a:t> </a:t>
            </a:r>
            <a:r>
              <a:rPr lang="en-US" sz="3200" b="1" dirty="0" smtClean="0"/>
              <a:t>restricted </a:t>
            </a:r>
            <a:r>
              <a:rPr lang="en-US" sz="3200" b="1" dirty="0"/>
              <a:t>welfare maximization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+mj-lt"/>
              </a:rPr>
              <a:t>Pingzhong Tang </a:t>
            </a: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 and  Tuomas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Sandholm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+mj-lt"/>
              </a:rPr>
              <a:t>Computer </a:t>
            </a:r>
            <a:r>
              <a:rPr lang="en-US" sz="2800" dirty="0">
                <a:solidFill>
                  <a:schemeClr val="tx1"/>
                </a:solidFill>
                <a:latin typeface="+mj-lt"/>
              </a:rPr>
              <a:t>Science Department</a:t>
            </a:r>
          </a:p>
          <a:p>
            <a:r>
              <a:rPr lang="en-US" sz="2800" dirty="0">
                <a:solidFill>
                  <a:schemeClr val="tx1"/>
                </a:solidFill>
                <a:latin typeface="+mj-lt"/>
              </a:rPr>
              <a:t>Carnegie Mellon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New approach to mechanism design: </a:t>
            </a:r>
            <a:r>
              <a:rPr lang="en-US" dirty="0" smtClean="0">
                <a:solidFill>
                  <a:srgbClr val="FF0000"/>
                </a:solidFill>
              </a:rPr>
              <a:t>“Social welfare with holes”</a:t>
            </a:r>
          </a:p>
          <a:p>
            <a:pPr lvl="1"/>
            <a:r>
              <a:rPr lang="en-US" dirty="0" smtClean="0"/>
              <a:t>I.e., curtail the set of allocations based on agents’ reports (e.g., bids), and use welfare maximization within remaining set</a:t>
            </a:r>
          </a:p>
          <a:p>
            <a:pPr lvl="1"/>
            <a:r>
              <a:rPr lang="en-US" dirty="0" smtClean="0"/>
              <a:t>Unlike </a:t>
            </a:r>
            <a:r>
              <a:rPr lang="en-US" i="1" dirty="0" smtClean="0"/>
              <a:t>maximum-in-range</a:t>
            </a:r>
            <a:r>
              <a:rPr lang="en-US" dirty="0" smtClean="0"/>
              <a:t> approach [Nisan and Ronen 07], where the allocation set is curtailed </a:t>
            </a:r>
            <a:r>
              <a:rPr lang="en-US" i="1" dirty="0" smtClean="0"/>
              <a:t>ex ante</a:t>
            </a:r>
          </a:p>
          <a:p>
            <a:pPr lvl="1"/>
            <a:r>
              <a:rPr lang="en-US" dirty="0" smtClean="0"/>
              <a:t>Completely general (e.g., remove all but one allocation)</a:t>
            </a:r>
          </a:p>
          <a:p>
            <a:pPr lvl="1"/>
            <a:r>
              <a:rPr lang="en-US" dirty="0" smtClean="0"/>
              <a:t>Trickier because not all report-based ways of curtailing are incentive compatible (paper contains an example)</a:t>
            </a:r>
          </a:p>
          <a:p>
            <a:pPr lvl="1"/>
            <a:r>
              <a:rPr lang="en-US" dirty="0" smtClean="0"/>
              <a:t>We present the first (non-trivial) such curtailing that maintains incentive compatibility</a:t>
            </a:r>
          </a:p>
          <a:p>
            <a:pPr lvl="1"/>
            <a:r>
              <a:rPr lang="en-US" dirty="0" smtClean="0"/>
              <a:t>Hopefully, a fruitful avenue going forward</a:t>
            </a:r>
          </a:p>
          <a:p>
            <a:endParaRPr lang="en-US" dirty="0" smtClean="0"/>
          </a:p>
          <a:p>
            <a:r>
              <a:rPr lang="en-US" dirty="0" smtClean="0"/>
              <a:t>New, general form of reserve pricing for combinatorial auctions</a:t>
            </a:r>
          </a:p>
          <a:p>
            <a:pPr lvl="1"/>
            <a:r>
              <a:rPr lang="en-US" dirty="0" smtClean="0"/>
              <a:t>Any efficient mechanism can be arbitrarily far from optimal revenue, while our reserves avoid this downside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Optimal (i.e., expected revenue maximizing) auctions known for:</a:t>
            </a:r>
          </a:p>
          <a:p>
            <a:pPr lvl="1"/>
            <a:r>
              <a:rPr lang="en-US" dirty="0"/>
              <a:t>Single </a:t>
            </a:r>
            <a:r>
              <a:rPr lang="en-US" dirty="0" smtClean="0"/>
              <a:t>item [Myerson 81]</a:t>
            </a:r>
          </a:p>
          <a:p>
            <a:pPr lvl="1"/>
            <a:r>
              <a:rPr lang="en-US" dirty="0"/>
              <a:t>Multiple identical </a:t>
            </a:r>
            <a:r>
              <a:rPr lang="en-US" dirty="0" smtClean="0"/>
              <a:t>units [</a:t>
            </a:r>
            <a:r>
              <a:rPr lang="en-US" dirty="0" err="1" smtClean="0"/>
              <a:t>Maskin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smtClean="0"/>
              <a:t>Riley 89]</a:t>
            </a:r>
          </a:p>
          <a:p>
            <a:pPr lvl="1"/>
            <a:r>
              <a:rPr lang="en-US" dirty="0" smtClean="0"/>
              <a:t>Multiple items </a:t>
            </a:r>
            <a:r>
              <a:rPr lang="en-US" dirty="0"/>
              <a:t>with </a:t>
            </a:r>
            <a:r>
              <a:rPr lang="en-US" dirty="0" smtClean="0"/>
              <a:t>complementarities in a 1-dimensional setting [Levin 97]</a:t>
            </a:r>
          </a:p>
          <a:p>
            <a:endParaRPr lang="en-US" dirty="0" smtClean="0"/>
          </a:p>
          <a:p>
            <a:r>
              <a:rPr lang="en-US" dirty="0" smtClean="0"/>
              <a:t>These are all based on virtual </a:t>
            </a:r>
            <a:r>
              <a:rPr lang="en-US" dirty="0"/>
              <a:t>welfare </a:t>
            </a:r>
            <a:r>
              <a:rPr lang="en-US" dirty="0" smtClean="0"/>
              <a:t>maximization</a:t>
            </a:r>
          </a:p>
          <a:p>
            <a:pPr lvl="1"/>
            <a:r>
              <a:rPr lang="en-US" dirty="0" smtClean="0"/>
              <a:t>Requires prior information</a:t>
            </a:r>
          </a:p>
          <a:p>
            <a:pPr lvl="1"/>
            <a:r>
              <a:rPr lang="en-US" dirty="0"/>
              <a:t>Complex and </a:t>
            </a:r>
            <a:r>
              <a:rPr lang="en-US" dirty="0" smtClean="0"/>
              <a:t>unintuitive</a:t>
            </a:r>
          </a:p>
          <a:p>
            <a:pPr lvl="1"/>
            <a:r>
              <a:rPr lang="en-US" dirty="0" smtClean="0"/>
              <a:t>Inefficient</a:t>
            </a:r>
          </a:p>
          <a:p>
            <a:endParaRPr lang="en-US" dirty="0" smtClean="0"/>
          </a:p>
          <a:p>
            <a:r>
              <a:rPr lang="en-US" dirty="0" smtClean="0"/>
              <a:t>Welfare maximizing allocation rule, but with reserve prices</a:t>
            </a:r>
          </a:p>
          <a:p>
            <a:pPr lvl="1"/>
            <a:r>
              <a:rPr lang="en-US" dirty="0"/>
              <a:t>Symmetric </a:t>
            </a:r>
            <a:r>
              <a:rPr lang="en-US" dirty="0" smtClean="0"/>
              <a:t>(1-item</a:t>
            </a:r>
            <a:r>
              <a:rPr lang="en-US" dirty="0"/>
              <a:t>) </a:t>
            </a:r>
            <a:r>
              <a:rPr lang="en-US" dirty="0" smtClean="0"/>
              <a:t>setting: Identical </a:t>
            </a:r>
            <a:r>
              <a:rPr lang="en-US" dirty="0"/>
              <a:t>to </a:t>
            </a:r>
            <a:r>
              <a:rPr lang="en-US" dirty="0" smtClean="0"/>
              <a:t>Myerson</a:t>
            </a:r>
          </a:p>
          <a:p>
            <a:pPr lvl="1"/>
            <a:r>
              <a:rPr lang="en-US" dirty="0"/>
              <a:t>Asymmetric </a:t>
            </a:r>
            <a:r>
              <a:rPr lang="en-US" dirty="0" smtClean="0"/>
              <a:t>(1-parameter</a:t>
            </a:r>
            <a:r>
              <a:rPr lang="en-US" dirty="0"/>
              <a:t>) </a:t>
            </a:r>
            <a:r>
              <a:rPr lang="en-US" dirty="0" smtClean="0"/>
              <a:t>setting: 2-approximation [Hartline </a:t>
            </a:r>
            <a:r>
              <a:rPr lang="en-US" dirty="0"/>
              <a:t>and </a:t>
            </a:r>
            <a:r>
              <a:rPr lang="en-US" dirty="0" smtClean="0"/>
              <a:t>Roughgarden EC-09]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 smtClean="0"/>
              <a:t>technical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 approximate </a:t>
            </a:r>
            <a:r>
              <a:rPr lang="en-US" dirty="0"/>
              <a:t>Levin's </a:t>
            </a:r>
            <a:r>
              <a:rPr lang="en-US" dirty="0" smtClean="0"/>
              <a:t>optimal auction </a:t>
            </a:r>
            <a:r>
              <a:rPr lang="en-US" dirty="0"/>
              <a:t>for complements using </a:t>
            </a:r>
            <a:r>
              <a:rPr lang="en-US" dirty="0" smtClean="0"/>
              <a:t>welfare maximization with a form of reserve pricing for combinatorial auctions</a:t>
            </a:r>
          </a:p>
          <a:p>
            <a:pPr lvl="1"/>
            <a:r>
              <a:rPr lang="en-US" dirty="0" smtClean="0"/>
              <a:t>Reserve prices restrict allocations based </a:t>
            </a:r>
            <a:r>
              <a:rPr lang="en-US" dirty="0"/>
              <a:t>on </a:t>
            </a:r>
            <a:r>
              <a:rPr lang="en-US" dirty="0" smtClean="0"/>
              <a:t>bids</a:t>
            </a:r>
          </a:p>
          <a:p>
            <a:pPr lvl="1"/>
            <a:r>
              <a:rPr lang="en-US" dirty="0" smtClean="0"/>
              <a:t>In Levin's setting, we use a specific form: Monopoly reserves</a:t>
            </a:r>
          </a:p>
          <a:p>
            <a:pPr lvl="1"/>
            <a:r>
              <a:rPr lang="en-US" dirty="0" smtClean="0"/>
              <a:t>We obtain a 2-approximation to optimal revenue</a:t>
            </a:r>
          </a:p>
          <a:p>
            <a:pPr lvl="2"/>
            <a:r>
              <a:rPr lang="en-US" dirty="0" smtClean="0"/>
              <a:t>And a 6-approximation </a:t>
            </a:r>
            <a:r>
              <a:rPr lang="en-US" dirty="0"/>
              <a:t>using anonymous </a:t>
            </a:r>
            <a:r>
              <a:rPr lang="en-US" dirty="0" smtClean="0"/>
              <a:t>reserves</a:t>
            </a:r>
          </a:p>
          <a:p>
            <a:endParaRPr lang="en-US" dirty="0" smtClean="0"/>
          </a:p>
          <a:p>
            <a:r>
              <a:rPr lang="en-US" dirty="0" smtClean="0"/>
              <a:t>Why are we doing this?</a:t>
            </a:r>
          </a:p>
          <a:p>
            <a:pPr lvl="1"/>
            <a:r>
              <a:rPr lang="en-US" dirty="0" smtClean="0"/>
              <a:t>More efficient than Levin’s auction</a:t>
            </a:r>
          </a:p>
          <a:p>
            <a:pPr lvl="2"/>
            <a:r>
              <a:rPr lang="en-US" dirty="0" smtClean="0"/>
              <a:t>Any efficient mechanism has arbitrarily low revenue (e.g., in the paper)</a:t>
            </a:r>
          </a:p>
          <a:p>
            <a:pPr lvl="1"/>
            <a:r>
              <a:rPr lang="en-US" dirty="0" smtClean="0"/>
              <a:t>Requires less info to verify correct execution of the mechanism (given the reserves)</a:t>
            </a:r>
          </a:p>
          <a:p>
            <a:pPr lvl="1"/>
            <a:r>
              <a:rPr lang="en-US" dirty="0" smtClean="0"/>
              <a:t>Simpler, easier to understand</a:t>
            </a:r>
          </a:p>
          <a:p>
            <a:pPr lvl="1"/>
            <a:r>
              <a:rPr lang="en-US" dirty="0" smtClean="0"/>
              <a:t>Better starting points for automated mechanism design (than, e.g., VCG)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Myerson's </a:t>
            </a:r>
            <a:r>
              <a:rPr lang="en-US" dirty="0" smtClean="0"/>
              <a:t>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4876799"/>
          </a:xfrm>
        </p:spPr>
        <p:txBody>
          <a:bodyPr>
            <a:noAutofit/>
          </a:bodyPr>
          <a:lstStyle/>
          <a:p>
            <a:r>
              <a:rPr lang="en-US" sz="2400" dirty="0" smtClean="0"/>
              <a:t>Seller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has </a:t>
            </a:r>
            <a:r>
              <a:rPr lang="en-US" sz="2400" dirty="0" smtClean="0">
                <a:solidFill>
                  <a:srgbClr val="FF0000"/>
                </a:solidFill>
              </a:rPr>
              <a:t>1</a:t>
            </a:r>
            <a:r>
              <a:rPr lang="en-US" sz="2400" dirty="0" smtClean="0"/>
              <a:t> indivisible </a:t>
            </a:r>
            <a:r>
              <a:rPr lang="en-US" sz="2400" dirty="0"/>
              <a:t>item </a:t>
            </a:r>
            <a:r>
              <a:rPr lang="en-US" sz="2400" dirty="0" smtClean="0"/>
              <a:t>for sale</a:t>
            </a:r>
            <a:r>
              <a:rPr lang="en-US" sz="2400" dirty="0"/>
              <a:t>, which he values at </a:t>
            </a:r>
            <a:r>
              <a:rPr lang="en-US" sz="2400" dirty="0" smtClean="0"/>
              <a:t>0</a:t>
            </a:r>
          </a:p>
          <a:p>
            <a:r>
              <a:rPr lang="en-US" sz="2400" dirty="0" smtClean="0"/>
              <a:t>Set </a:t>
            </a:r>
            <a:r>
              <a:rPr lang="en-US" sz="2400" dirty="0"/>
              <a:t>of </a:t>
            </a:r>
            <a:r>
              <a:rPr lang="en-US" sz="2400" dirty="0" smtClean="0">
                <a:solidFill>
                  <a:srgbClr val="FF0000"/>
                </a:solidFill>
              </a:rPr>
              <a:t>bidders</a:t>
            </a:r>
            <a:r>
              <a:rPr lang="en-US" sz="2400" dirty="0" smtClean="0"/>
              <a:t> 1,…,n</a:t>
            </a:r>
          </a:p>
          <a:p>
            <a:pPr lvl="1"/>
            <a:r>
              <a:rPr lang="en-US" sz="2000" dirty="0" smtClean="0"/>
              <a:t>Bidder </a:t>
            </a:r>
            <a:r>
              <a:rPr lang="en-US" sz="2000" dirty="0" err="1" smtClean="0"/>
              <a:t>i’s</a:t>
            </a:r>
            <a:r>
              <a:rPr lang="en-US" sz="2000" dirty="0" smtClean="0"/>
              <a:t> valuation, v</a:t>
            </a:r>
            <a:r>
              <a:rPr lang="en-US" sz="2000" baseline="-25000" dirty="0" smtClean="0"/>
              <a:t>i</a:t>
            </a:r>
            <a:r>
              <a:rPr lang="en-US" sz="2000" dirty="0" smtClean="0"/>
              <a:t> , </a:t>
            </a:r>
            <a:r>
              <a:rPr lang="en-US" sz="2000" dirty="0"/>
              <a:t>is private </a:t>
            </a:r>
            <a:r>
              <a:rPr lang="en-US" sz="2000" dirty="0" smtClean="0"/>
              <a:t>knowledge</a:t>
            </a:r>
          </a:p>
          <a:p>
            <a:pPr lvl="1"/>
            <a:r>
              <a:rPr lang="en-US" sz="2000" dirty="0" smtClean="0"/>
              <a:t>Distribution 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/>
              <a:t> </a:t>
            </a:r>
            <a:r>
              <a:rPr lang="en-US" sz="2000" dirty="0" smtClean="0"/>
              <a:t>and regular density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, </a:t>
            </a:r>
            <a:r>
              <a:rPr lang="en-US" sz="2000" dirty="0"/>
              <a:t>according to which v</a:t>
            </a:r>
            <a:r>
              <a:rPr lang="en-US" sz="2000" baseline="-25000" dirty="0"/>
              <a:t>i</a:t>
            </a:r>
            <a:r>
              <a:rPr lang="en-US" sz="2000" dirty="0"/>
              <a:t> is </a:t>
            </a:r>
            <a:r>
              <a:rPr lang="en-US" sz="2000" dirty="0" smtClean="0"/>
              <a:t>drawn, </a:t>
            </a:r>
            <a:r>
              <a:rPr lang="en-US" sz="2000" dirty="0"/>
              <a:t>are </a:t>
            </a:r>
            <a:r>
              <a:rPr lang="en-US" sz="2000" dirty="0" smtClean="0"/>
              <a:t>common knowledge</a:t>
            </a:r>
          </a:p>
          <a:p>
            <a:pPr lvl="1"/>
            <a:r>
              <a:rPr lang="en-US" sz="2000" dirty="0" smtClean="0"/>
              <a:t>Quasi-linearity: </a:t>
            </a:r>
            <a:r>
              <a:rPr lang="en-US" sz="2000" i="1" dirty="0" err="1" smtClean="0"/>
              <a:t>u</a:t>
            </a:r>
            <a:r>
              <a:rPr lang="en-US" sz="2000" i="1" baseline="-25000" dirty="0" err="1" smtClean="0"/>
              <a:t>i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= </a:t>
            </a:r>
            <a:r>
              <a:rPr lang="en-US" sz="2000" i="1" dirty="0" smtClean="0"/>
              <a:t>v</a:t>
            </a:r>
            <a:r>
              <a:rPr lang="en-US" sz="2000" i="1" baseline="-25000" dirty="0" smtClean="0"/>
              <a:t>i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– </a:t>
            </a:r>
            <a:r>
              <a:rPr lang="en-US" sz="2000" i="1" dirty="0" err="1" smtClean="0"/>
              <a:t>payment</a:t>
            </a:r>
            <a:r>
              <a:rPr lang="en-US" sz="2000" i="1" baseline="-25000" dirty="0" err="1" smtClean="0"/>
              <a:t>i</a:t>
            </a:r>
            <a:endParaRPr lang="en-US" sz="2000" i="1" dirty="0" smtClean="0"/>
          </a:p>
          <a:p>
            <a:r>
              <a:rPr lang="en-US" sz="2400" dirty="0"/>
              <a:t>Two </a:t>
            </a:r>
            <a:r>
              <a:rPr lang="en-US" sz="2400" dirty="0">
                <a:solidFill>
                  <a:srgbClr val="FF0000"/>
                </a:solidFill>
              </a:rPr>
              <a:t>constraints</a:t>
            </a:r>
            <a:r>
              <a:rPr lang="en-US" sz="2400" dirty="0"/>
              <a:t>:</a:t>
            </a:r>
          </a:p>
          <a:p>
            <a:pPr lvl="1"/>
            <a:r>
              <a:rPr lang="it-IT" sz="2000" dirty="0" smtClean="0"/>
              <a:t>(Ex interim) </a:t>
            </a:r>
            <a:r>
              <a:rPr lang="it-IT" sz="2000" dirty="0"/>
              <a:t>incentive compatibility</a:t>
            </a:r>
          </a:p>
          <a:p>
            <a:pPr lvl="1"/>
            <a:r>
              <a:rPr lang="en-US" sz="2000" dirty="0" smtClean="0"/>
              <a:t>(Ex interim) </a:t>
            </a:r>
            <a:r>
              <a:rPr lang="en-US" sz="2000" dirty="0"/>
              <a:t>individual </a:t>
            </a:r>
            <a:r>
              <a:rPr lang="en-US" sz="2000" dirty="0" smtClean="0"/>
              <a:t>rationality</a:t>
            </a:r>
          </a:p>
          <a:p>
            <a:r>
              <a:rPr lang="en-US" sz="2400" dirty="0"/>
              <a:t>Objective: Maximize seller's expected </a:t>
            </a:r>
            <a:r>
              <a:rPr lang="en-US" sz="2400" dirty="0">
                <a:solidFill>
                  <a:srgbClr val="FF0000"/>
                </a:solidFill>
              </a:rPr>
              <a:t>revenue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Myerson's </a:t>
            </a:r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Asymmetric case: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err="1" smtClean="0"/>
              <a:t>’s</a:t>
            </a:r>
            <a:r>
              <a:rPr lang="en-US" dirty="0" smtClean="0"/>
              <a:t> </a:t>
            </a:r>
            <a:r>
              <a:rPr lang="en-US" dirty="0"/>
              <a:t>are </a:t>
            </a:r>
            <a:r>
              <a:rPr lang="en-US" dirty="0" smtClean="0"/>
              <a:t>different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Virtual </a:t>
            </a:r>
            <a:r>
              <a:rPr lang="en-US" dirty="0" smtClean="0">
                <a:solidFill>
                  <a:srgbClr val="FF0000"/>
                </a:solidFill>
              </a:rPr>
              <a:t>valuation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Allocation rule</a:t>
            </a:r>
            <a:r>
              <a:rPr lang="en-US" dirty="0"/>
              <a:t>: Give the item to the bidder with </a:t>
            </a:r>
            <a:r>
              <a:rPr lang="en-US" dirty="0" smtClean="0"/>
              <a:t>the highest </a:t>
            </a:r>
            <a:r>
              <a:rPr lang="en-US" dirty="0"/>
              <a:t>virtual valuation, if it is </a:t>
            </a:r>
            <a:r>
              <a:rPr lang="en-US" dirty="0" smtClean="0"/>
              <a:t>positive and </a:t>
            </a:r>
            <a:r>
              <a:rPr lang="en-US" dirty="0"/>
              <a:t>retain </a:t>
            </a:r>
            <a:r>
              <a:rPr lang="en-US" dirty="0" smtClean="0"/>
              <a:t>the item otherwise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Payment rule</a:t>
            </a:r>
            <a:r>
              <a:rPr lang="en-US" dirty="0" smtClean="0"/>
              <a:t>:  The </a:t>
            </a:r>
            <a:r>
              <a:rPr lang="en-US" dirty="0"/>
              <a:t>lowest bid </a:t>
            </a:r>
            <a:r>
              <a:rPr lang="en-US" dirty="0" smtClean="0"/>
              <a:t>by </a:t>
            </a:r>
            <a:r>
              <a:rPr lang="en-US" dirty="0" err="1" smtClean="0"/>
              <a:t>i</a:t>
            </a:r>
            <a:r>
              <a:rPr lang="en-US" dirty="0" smtClean="0"/>
              <a:t> that would have won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Interpretation</a:t>
            </a:r>
            <a:r>
              <a:rPr lang="en-US" dirty="0"/>
              <a:t>: Run second price auction on the </a:t>
            </a:r>
            <a:r>
              <a:rPr lang="en-US" dirty="0" smtClean="0"/>
              <a:t>virtual valuations</a:t>
            </a:r>
            <a:r>
              <a:rPr lang="en-US" dirty="0"/>
              <a:t>, with reserve price </a:t>
            </a:r>
            <a:r>
              <a:rPr lang="en-US" dirty="0" smtClean="0"/>
              <a:t>0</a:t>
            </a:r>
          </a:p>
          <a:p>
            <a:r>
              <a:rPr lang="en-US" dirty="0"/>
              <a:t>Symmetric case: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</a:t>
            </a:r>
            <a:endParaRPr lang="en-US" baseline="-25000" dirty="0" smtClean="0"/>
          </a:p>
          <a:p>
            <a:pPr lvl="1"/>
            <a:r>
              <a:rPr lang="en-US" dirty="0"/>
              <a:t>Optimal auction </a:t>
            </a:r>
            <a:r>
              <a:rPr lang="en-US" dirty="0" smtClean="0"/>
              <a:t>is a 2</a:t>
            </a:r>
            <a:r>
              <a:rPr lang="en-US" baseline="30000" dirty="0" smtClean="0"/>
              <a:t>nd</a:t>
            </a:r>
            <a:r>
              <a:rPr lang="en-US" dirty="0" smtClean="0"/>
              <a:t>-price auction with </a:t>
            </a:r>
            <a:r>
              <a:rPr lang="en-US" dirty="0"/>
              <a:t>monopoly </a:t>
            </a:r>
            <a:r>
              <a:rPr lang="en-US" dirty="0" smtClean="0"/>
              <a:t>reserve price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Monopoly </a:t>
            </a:r>
            <a:r>
              <a:rPr lang="en-US" dirty="0" smtClean="0">
                <a:solidFill>
                  <a:srgbClr val="FF0000"/>
                </a:solidFill>
              </a:rPr>
              <a:t>reserve price</a:t>
            </a:r>
            <a:r>
              <a:rPr lang="en-US" dirty="0" smtClean="0"/>
              <a:t>: </a:t>
            </a:r>
            <a:r>
              <a:rPr lang="en-US" dirty="0" err="1"/>
              <a:t>v</a:t>
            </a:r>
            <a:r>
              <a:rPr lang="en-US" baseline="-25000" dirty="0" err="1"/>
              <a:t>ri</a:t>
            </a:r>
            <a:r>
              <a:rPr lang="en-US" dirty="0"/>
              <a:t> such </a:t>
            </a:r>
            <a:r>
              <a:rPr lang="en-US" dirty="0" smtClean="0"/>
              <a:t>that</a:t>
            </a:r>
            <a:endParaRPr lang="en-US" baseline="-250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828800"/>
            <a:ext cx="2438399" cy="53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5499" y="5682342"/>
            <a:ext cx="1371599" cy="42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asymmetric case…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-price auction with </a:t>
            </a:r>
            <a:r>
              <a:rPr lang="en-US" sz="2800" dirty="0"/>
              <a:t>monopoly </a:t>
            </a:r>
            <a:r>
              <a:rPr lang="en-US" sz="2800" dirty="0" smtClean="0"/>
              <a:t>reserve prices (one per bidder) is </a:t>
            </a:r>
            <a:r>
              <a:rPr lang="en-US" sz="2800" dirty="0"/>
              <a:t>a </a:t>
            </a:r>
            <a:r>
              <a:rPr lang="en-US" sz="2800" dirty="0" smtClean="0"/>
              <a:t>2-approximation of </a:t>
            </a:r>
            <a:r>
              <a:rPr lang="en-US" sz="2800" dirty="0"/>
              <a:t>Myerson's optimal </a:t>
            </a:r>
            <a:r>
              <a:rPr lang="en-US" sz="2800" dirty="0" smtClean="0"/>
              <a:t>auction [Hartline and Roughgarden EC-09]</a:t>
            </a:r>
          </a:p>
          <a:p>
            <a:endParaRPr lang="en-US" sz="2800" dirty="0" smtClean="0"/>
          </a:p>
          <a:p>
            <a:r>
              <a:rPr lang="en-US" sz="2800" dirty="0" smtClean="0"/>
              <a:t>A </a:t>
            </a:r>
            <a:r>
              <a:rPr lang="en-US" sz="2800" dirty="0"/>
              <a:t>key step: Myerson's Lemma </a:t>
            </a:r>
            <a:r>
              <a:rPr lang="en-US" sz="2800" dirty="0" smtClean="0"/>
              <a:t>[1981]</a:t>
            </a:r>
          </a:p>
          <a:p>
            <a:pPr lvl="1"/>
            <a:r>
              <a:rPr lang="en-US" sz="2400" dirty="0" smtClean="0">
                <a:solidFill>
                  <a:srgbClr val="FF0000"/>
                </a:solidFill>
              </a:rPr>
              <a:t>Lemma:</a:t>
            </a:r>
            <a:r>
              <a:rPr lang="en-US" sz="2400" dirty="0" smtClean="0"/>
              <a:t> </a:t>
            </a:r>
            <a:r>
              <a:rPr lang="en-US" sz="2400" dirty="0"/>
              <a:t>For any </a:t>
            </a:r>
            <a:r>
              <a:rPr lang="en-US" sz="2400" dirty="0" smtClean="0"/>
              <a:t>truthful 1-item </a:t>
            </a:r>
            <a:r>
              <a:rPr lang="en-US" sz="2400" dirty="0"/>
              <a:t>auction, </a:t>
            </a:r>
            <a:r>
              <a:rPr lang="en-US" sz="2400" dirty="0" smtClean="0"/>
              <a:t>expected </a:t>
            </a:r>
            <a:r>
              <a:rPr lang="en-US" sz="2400" dirty="0"/>
              <a:t>payment from a bidder equals his </a:t>
            </a:r>
            <a:r>
              <a:rPr lang="en-US" sz="2400" dirty="0" smtClean="0"/>
              <a:t>expected virtual valuation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asymmetric case?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Hartline and Roughgarden </a:t>
            </a:r>
            <a:r>
              <a:rPr lang="en-US" dirty="0" smtClean="0"/>
              <a:t>EC-09:</a:t>
            </a:r>
          </a:p>
          <a:p>
            <a:pPr lvl="1"/>
            <a:r>
              <a:rPr lang="en-US" dirty="0"/>
              <a:t>Second price </a:t>
            </a:r>
            <a:r>
              <a:rPr lang="en-US" dirty="0" smtClean="0"/>
              <a:t>auction with </a:t>
            </a:r>
            <a:r>
              <a:rPr lang="en-US" dirty="0"/>
              <a:t>monopoly </a:t>
            </a:r>
            <a:r>
              <a:rPr lang="en-US" dirty="0" smtClean="0"/>
              <a:t>reserve prices (one per bidder) is </a:t>
            </a:r>
            <a:r>
              <a:rPr lang="en-US" dirty="0"/>
              <a:t>a </a:t>
            </a:r>
            <a:r>
              <a:rPr lang="en-US" dirty="0" smtClean="0"/>
              <a:t>2-approximation of </a:t>
            </a:r>
            <a:r>
              <a:rPr lang="en-US" dirty="0"/>
              <a:t>Myerson's optimal </a:t>
            </a:r>
            <a:r>
              <a:rPr lang="en-US" dirty="0" smtClean="0"/>
              <a:t>auction</a:t>
            </a:r>
          </a:p>
          <a:p>
            <a:r>
              <a:rPr lang="en-US" dirty="0"/>
              <a:t>A key step: Myerson's Lemma </a:t>
            </a:r>
            <a:r>
              <a:rPr lang="en-US" dirty="0" smtClean="0"/>
              <a:t>[1981]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Lemma:</a:t>
            </a:r>
            <a:r>
              <a:rPr lang="en-US" dirty="0" smtClean="0"/>
              <a:t> </a:t>
            </a:r>
            <a:r>
              <a:rPr lang="en-US" dirty="0"/>
              <a:t>For any </a:t>
            </a:r>
            <a:r>
              <a:rPr lang="en-US" dirty="0" smtClean="0"/>
              <a:t>truthful 1-item </a:t>
            </a:r>
            <a:r>
              <a:rPr lang="en-US" dirty="0"/>
              <a:t>auction, </a:t>
            </a:r>
            <a:r>
              <a:rPr lang="en-US" dirty="0" smtClean="0"/>
              <a:t>expected </a:t>
            </a:r>
            <a:r>
              <a:rPr lang="en-US" dirty="0"/>
              <a:t>payment from a bidder equals his </a:t>
            </a:r>
            <a:r>
              <a:rPr lang="en-US" dirty="0" smtClean="0"/>
              <a:t>expected virtual valuation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Proof of Myerson’s Lemma:</a:t>
            </a:r>
            <a:r>
              <a:rPr lang="en-US" dirty="0" smtClean="0"/>
              <a:t> Fixing </a:t>
            </a:r>
            <a:r>
              <a:rPr lang="en-US" dirty="0"/>
              <a:t>others' reports, from </a:t>
            </a:r>
            <a:r>
              <a:rPr lang="en-US" dirty="0" smtClean="0"/>
              <a:t>bidder </a:t>
            </a:r>
            <a:r>
              <a:rPr lang="en-US" dirty="0" err="1" smtClean="0"/>
              <a:t>i’s</a:t>
            </a:r>
            <a:r>
              <a:rPr lang="en-US" dirty="0" smtClean="0"/>
              <a:t> perspective,</a:t>
            </a:r>
          </a:p>
          <a:p>
            <a:pPr lvl="2"/>
            <a:r>
              <a:rPr lang="en-US" dirty="0"/>
              <a:t>Truthfulness implies a </a:t>
            </a:r>
            <a:r>
              <a:rPr lang="en-US" dirty="0" smtClean="0"/>
              <a:t>take-it-or-leave-it </a:t>
            </a:r>
            <a:r>
              <a:rPr lang="en-US" dirty="0"/>
              <a:t>price </a:t>
            </a:r>
            <a:r>
              <a:rPr lang="en-US" dirty="0" smtClean="0"/>
              <a:t>(call it v</a:t>
            </a:r>
            <a:r>
              <a:rPr lang="en-US" baseline="-25000" dirty="0" smtClean="0"/>
              <a:t>0</a:t>
            </a:r>
            <a:r>
              <a:rPr lang="en-US" dirty="0" smtClean="0"/>
              <a:t>)</a:t>
            </a:r>
            <a:endParaRPr lang="en-US" baseline="-25000" dirty="0" smtClean="0"/>
          </a:p>
          <a:p>
            <a:pPr lvl="2"/>
            <a:r>
              <a:rPr lang="en-US" dirty="0"/>
              <a:t>Expected payment from bidder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is</a:t>
            </a:r>
          </a:p>
          <a:p>
            <a:pPr lvl="2"/>
            <a:r>
              <a:rPr lang="en-US" dirty="0"/>
              <a:t>Expected virtual </a:t>
            </a:r>
            <a:r>
              <a:rPr lang="en-US" dirty="0" smtClean="0"/>
              <a:t>valuation is</a:t>
            </a:r>
          </a:p>
          <a:p>
            <a:pPr lvl="2"/>
            <a:r>
              <a:rPr lang="en-US" dirty="0" smtClean="0"/>
              <a:t>By calculus, these two formulas are equal</a:t>
            </a:r>
            <a:br>
              <a:rPr lang="en-US" dirty="0" smtClean="0"/>
            </a:br>
            <a:r>
              <a:rPr lang="en-US" dirty="0" smtClean="0"/>
              <a:t>						        QED</a:t>
            </a:r>
            <a:endParaRPr lang="en-US" baseline="-25000" dirty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23114" y="5017537"/>
            <a:ext cx="1219200" cy="311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5291527"/>
            <a:ext cx="2667000" cy="477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Levin's setting: </a:t>
            </a:r>
            <a:br>
              <a:rPr lang="en-US" dirty="0" smtClean="0"/>
            </a:br>
            <a:r>
              <a:rPr lang="en-US" dirty="0" smtClean="0"/>
              <a:t>Complements with 1-dimensional 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Seller has </a:t>
            </a:r>
            <a:r>
              <a:rPr lang="en-US" dirty="0" smtClean="0">
                <a:solidFill>
                  <a:srgbClr val="FF0000"/>
                </a:solidFill>
              </a:rPr>
              <a:t>2 </a:t>
            </a:r>
            <a:r>
              <a:rPr lang="en-US" dirty="0" smtClean="0"/>
              <a:t>items </a:t>
            </a:r>
            <a:r>
              <a:rPr lang="en-US" dirty="0"/>
              <a:t>for sale, which </a:t>
            </a:r>
            <a:r>
              <a:rPr lang="en-US" dirty="0" smtClean="0"/>
              <a:t>he values at 0</a:t>
            </a:r>
          </a:p>
          <a:p>
            <a:pPr lvl="1"/>
            <a:r>
              <a:rPr lang="en-US" dirty="0" smtClean="0"/>
              <a:t>All his results (and ours) extend to m items</a:t>
            </a:r>
          </a:p>
          <a:p>
            <a:r>
              <a:rPr lang="en-US" dirty="0" smtClean="0"/>
              <a:t>Set </a:t>
            </a:r>
            <a:r>
              <a:rPr lang="en-US" dirty="0"/>
              <a:t>of </a:t>
            </a:r>
            <a:r>
              <a:rPr lang="en-US" dirty="0" smtClean="0">
                <a:solidFill>
                  <a:srgbClr val="FF0000"/>
                </a:solidFill>
              </a:rPr>
              <a:t>bidders</a:t>
            </a:r>
            <a:r>
              <a:rPr lang="en-US" dirty="0" smtClean="0"/>
              <a:t> 1,…,n</a:t>
            </a:r>
          </a:p>
          <a:p>
            <a:pPr lvl="1"/>
            <a:r>
              <a:rPr lang="en-US" dirty="0" smtClean="0"/>
              <a:t>Bidder </a:t>
            </a:r>
            <a:r>
              <a:rPr lang="en-US" dirty="0" err="1" smtClean="0"/>
              <a:t>i’s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type</a:t>
            </a:r>
            <a:r>
              <a:rPr lang="en-US" dirty="0" smtClean="0"/>
              <a:t> </a:t>
            </a:r>
            <a:r>
              <a:rPr lang="el-GR" dirty="0" smtClean="0"/>
              <a:t>θ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is private </a:t>
            </a:r>
            <a:r>
              <a:rPr lang="en-US" dirty="0" smtClean="0"/>
              <a:t>knowledge</a:t>
            </a:r>
          </a:p>
          <a:p>
            <a:pPr lvl="1"/>
            <a:r>
              <a:rPr lang="en-US" dirty="0" smtClean="0"/>
              <a:t>Distribution </a:t>
            </a:r>
            <a:r>
              <a:rPr lang="en-US" dirty="0" err="1"/>
              <a:t>F</a:t>
            </a:r>
            <a:r>
              <a:rPr lang="en-US" baseline="-25000" dirty="0" err="1"/>
              <a:t>i</a:t>
            </a:r>
            <a:r>
              <a:rPr lang="en-US" dirty="0"/>
              <a:t> and </a:t>
            </a:r>
            <a:r>
              <a:rPr lang="en-US" dirty="0" smtClean="0"/>
              <a:t>regular density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i</a:t>
            </a:r>
            <a:r>
              <a:rPr lang="en-US" dirty="0" smtClean="0"/>
              <a:t>, according </a:t>
            </a:r>
            <a:r>
              <a:rPr lang="en-US" dirty="0"/>
              <a:t>to which </a:t>
            </a:r>
            <a:r>
              <a:rPr lang="el-GR" dirty="0" smtClean="0"/>
              <a:t>θ</a:t>
            </a:r>
            <a:r>
              <a:rPr lang="en-US" baseline="-25000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is </a:t>
            </a:r>
            <a:r>
              <a:rPr lang="en-US" dirty="0" smtClean="0"/>
              <a:t>drawn</a:t>
            </a:r>
            <a:r>
              <a:rPr lang="en-US" dirty="0"/>
              <a:t>, are common </a:t>
            </a:r>
            <a:r>
              <a:rPr lang="en-US" dirty="0" smtClean="0"/>
              <a:t>knowledge</a:t>
            </a:r>
          </a:p>
          <a:p>
            <a:pPr lvl="1"/>
            <a:r>
              <a:rPr lang="en-US" dirty="0"/>
              <a:t>Bidder </a:t>
            </a:r>
            <a:r>
              <a:rPr lang="en-US" dirty="0" err="1"/>
              <a:t>i</a:t>
            </a:r>
            <a:r>
              <a:rPr lang="en-US" dirty="0"/>
              <a:t> 's </a:t>
            </a:r>
            <a:r>
              <a:rPr lang="en-US" dirty="0">
                <a:solidFill>
                  <a:srgbClr val="FF0000"/>
                </a:solidFill>
              </a:rPr>
              <a:t>valuation</a:t>
            </a:r>
            <a:r>
              <a:rPr lang="en-US" dirty="0"/>
              <a:t> function </a:t>
            </a:r>
            <a:r>
              <a:rPr lang="en-US" dirty="0" smtClean="0"/>
              <a:t>is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Quasi-linearity: </a:t>
            </a:r>
            <a:r>
              <a:rPr lang="en-US" i="1" dirty="0" err="1" smtClean="0"/>
              <a:t>u</a:t>
            </a:r>
            <a:r>
              <a:rPr lang="en-US" i="1" baseline="-25000" dirty="0" err="1" smtClean="0"/>
              <a:t>i</a:t>
            </a:r>
            <a:r>
              <a:rPr lang="en-US" dirty="0" smtClean="0"/>
              <a:t>() = </a:t>
            </a:r>
            <a:r>
              <a:rPr lang="en-US" i="1" dirty="0" smtClean="0"/>
              <a:t>v</a:t>
            </a:r>
            <a:r>
              <a:rPr lang="en-US" i="1" baseline="-25000" dirty="0" smtClean="0"/>
              <a:t>i</a:t>
            </a:r>
            <a:r>
              <a:rPr lang="en-US" dirty="0" smtClean="0"/>
              <a:t>() - </a:t>
            </a:r>
            <a:r>
              <a:rPr lang="en-US" i="1" dirty="0" err="1" smtClean="0"/>
              <a:t>payment</a:t>
            </a:r>
            <a:r>
              <a:rPr lang="en-US" i="1" baseline="-25000" dirty="0" err="1" smtClean="0"/>
              <a:t>i</a:t>
            </a:r>
            <a:endParaRPr lang="en-US" i="1" baseline="-25000" dirty="0" smtClean="0"/>
          </a:p>
          <a:p>
            <a:r>
              <a:rPr lang="en-US" dirty="0"/>
              <a:t>Two </a:t>
            </a:r>
            <a:r>
              <a:rPr lang="en-US" dirty="0">
                <a:solidFill>
                  <a:srgbClr val="FF0000"/>
                </a:solidFill>
              </a:rPr>
              <a:t>constraints</a:t>
            </a:r>
            <a:r>
              <a:rPr lang="en-US" dirty="0"/>
              <a:t>:</a:t>
            </a:r>
          </a:p>
          <a:p>
            <a:pPr lvl="1"/>
            <a:r>
              <a:rPr lang="it-IT" dirty="0" smtClean="0"/>
              <a:t>(Ex interim) </a:t>
            </a:r>
            <a:r>
              <a:rPr lang="it-IT" dirty="0"/>
              <a:t>incentive compatibility</a:t>
            </a:r>
          </a:p>
          <a:p>
            <a:pPr lvl="1"/>
            <a:r>
              <a:rPr lang="en-US" dirty="0" smtClean="0"/>
              <a:t>(Ex interim) </a:t>
            </a:r>
            <a:r>
              <a:rPr lang="en-US" dirty="0"/>
              <a:t>individual </a:t>
            </a:r>
            <a:r>
              <a:rPr lang="en-US" dirty="0" smtClean="0"/>
              <a:t>rationality</a:t>
            </a:r>
          </a:p>
          <a:p>
            <a:r>
              <a:rPr lang="en-US" dirty="0">
                <a:solidFill>
                  <a:srgbClr val="FF0000"/>
                </a:solidFill>
              </a:rPr>
              <a:t>Objective</a:t>
            </a:r>
            <a:r>
              <a:rPr lang="en-US" dirty="0"/>
              <a:t>: Maximize seller's expected </a:t>
            </a:r>
            <a:r>
              <a:rPr lang="en-US" dirty="0" smtClean="0"/>
              <a:t>revenue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95400" y="3962400"/>
            <a:ext cx="7342762" cy="609600"/>
            <a:chOff x="1295400" y="3886200"/>
            <a:chExt cx="7342762" cy="609600"/>
          </a:xfrm>
        </p:grpSpPr>
        <p:pic>
          <p:nvPicPr>
            <p:cNvPr id="2048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95400" y="3962400"/>
              <a:ext cx="7342762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1317172" y="3886200"/>
              <a:ext cx="228600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2800" i="1" dirty="0" smtClean="0"/>
                <a:t>v</a:t>
              </a:r>
              <a:endParaRPr lang="en-US" sz="2800" i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Levin's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7044"/>
            <a:ext cx="8229600" cy="190499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Virtual </a:t>
            </a:r>
            <a:r>
              <a:rPr lang="en-US" dirty="0">
                <a:solidFill>
                  <a:srgbClr val="FF0000"/>
                </a:solidFill>
              </a:rPr>
              <a:t>valuation</a:t>
            </a:r>
            <a:r>
              <a:rPr lang="en-US" dirty="0" smtClean="0"/>
              <a:t>:</a:t>
            </a:r>
          </a:p>
          <a:p>
            <a:r>
              <a:rPr lang="en-US" dirty="0">
                <a:solidFill>
                  <a:srgbClr val="FF0000"/>
                </a:solidFill>
              </a:rPr>
              <a:t>Allocation Rule</a:t>
            </a:r>
            <a:r>
              <a:rPr lang="en-US" dirty="0"/>
              <a:t>: Maximize virtual social welfare, </a:t>
            </a:r>
            <a:r>
              <a:rPr lang="en-US" dirty="0" smtClean="0"/>
              <a:t>among all </a:t>
            </a:r>
            <a:r>
              <a:rPr lang="en-US" dirty="0"/>
              <a:t>the positive virtual </a:t>
            </a:r>
            <a:r>
              <a:rPr lang="en-US" dirty="0" smtClean="0"/>
              <a:t>valuations</a:t>
            </a:r>
          </a:p>
          <a:p>
            <a:r>
              <a:rPr lang="en-US" dirty="0">
                <a:solidFill>
                  <a:srgbClr val="FF0000"/>
                </a:solidFill>
              </a:rPr>
              <a:t>Payment rule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371600"/>
            <a:ext cx="3019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>
            <a:off x="1524000" y="4429680"/>
            <a:ext cx="62484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400300" y="4012168"/>
            <a:ext cx="838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4610100" y="4012168"/>
            <a:ext cx="838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76800" y="443126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61356" y="443126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00400" y="3821668"/>
            <a:ext cx="1180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v</a:t>
            </a:r>
            <a:r>
              <a:rPr lang="en-US" baseline="-25000" dirty="0" smtClean="0"/>
              <a:t>i1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),</a:t>
            </a:r>
          </a:p>
          <a:p>
            <a:r>
              <a:rPr lang="en-US" dirty="0" smtClean="0"/>
              <a:t>get item 1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50612" y="3821668"/>
            <a:ext cx="29946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</a:t>
            </a:r>
            <a:r>
              <a:rPr lang="en-US" dirty="0" smtClean="0">
                <a:solidFill>
                  <a:srgbClr val="FF0000"/>
                </a:solidFill>
              </a:rPr>
              <a:t>additional </a:t>
            </a:r>
            <a:r>
              <a:rPr lang="en-US" dirty="0" smtClean="0"/>
              <a:t>v</a:t>
            </a:r>
            <a:r>
              <a:rPr lang="en-US" baseline="-25000" dirty="0" smtClean="0"/>
              <a:t>i2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)+ v</a:t>
            </a:r>
            <a:r>
              <a:rPr lang="en-US" baseline="-25000" dirty="0" smtClean="0"/>
              <a:t>i3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),</a:t>
            </a:r>
          </a:p>
          <a:p>
            <a:r>
              <a:rPr lang="en-US" dirty="0" smtClean="0"/>
              <a:t>get both items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524000" y="6106080"/>
            <a:ext cx="62484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400300" y="5688568"/>
            <a:ext cx="838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610100" y="5688568"/>
            <a:ext cx="8382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876800" y="610766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1356" y="6107668"/>
            <a:ext cx="386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200400" y="5498068"/>
            <a:ext cx="11805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v</a:t>
            </a:r>
            <a:r>
              <a:rPr lang="en-US" baseline="-25000" dirty="0" smtClean="0"/>
              <a:t>i2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0</a:t>
            </a:r>
            <a:r>
              <a:rPr lang="en-US" dirty="0" smtClean="0"/>
              <a:t>),</a:t>
            </a:r>
          </a:p>
          <a:p>
            <a:r>
              <a:rPr lang="en-US" dirty="0" smtClean="0"/>
              <a:t>get item 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250612" y="5498068"/>
            <a:ext cx="29069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</a:t>
            </a:r>
            <a:r>
              <a:rPr lang="en-US" dirty="0" smtClean="0">
                <a:solidFill>
                  <a:srgbClr val="FF0000"/>
                </a:solidFill>
              </a:rPr>
              <a:t>additional </a:t>
            </a:r>
            <a:r>
              <a:rPr lang="en-US" dirty="0" smtClean="0"/>
              <a:t>v</a:t>
            </a:r>
            <a:r>
              <a:rPr lang="en-US" baseline="-25000" dirty="0" smtClean="0"/>
              <a:t>i1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)+ v</a:t>
            </a:r>
            <a:r>
              <a:rPr lang="en-US" baseline="-25000" dirty="0" smtClean="0"/>
              <a:t>i3</a:t>
            </a:r>
            <a:r>
              <a:rPr lang="en-US" dirty="0" smtClean="0"/>
              <a:t>(</a:t>
            </a:r>
            <a:r>
              <a:rPr lang="el-GR" dirty="0" smtClean="0"/>
              <a:t>θ</a:t>
            </a:r>
            <a:r>
              <a:rPr lang="en-US" baseline="-25000" dirty="0" smtClean="0"/>
              <a:t>1</a:t>
            </a:r>
            <a:r>
              <a:rPr lang="en-US" dirty="0" smtClean="0"/>
              <a:t>),</a:t>
            </a:r>
          </a:p>
          <a:p>
            <a:r>
              <a:rPr lang="en-US" dirty="0" smtClean="0"/>
              <a:t>get both items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62684" y="3810000"/>
            <a:ext cx="126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0,</a:t>
            </a:r>
          </a:p>
          <a:p>
            <a:r>
              <a:rPr lang="en-US" dirty="0" smtClean="0"/>
              <a:t>get nothing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524000" y="5486400"/>
            <a:ext cx="1261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Pay 0,</a:t>
            </a:r>
          </a:p>
          <a:p>
            <a:r>
              <a:rPr lang="en-US" dirty="0" smtClean="0"/>
              <a:t>get nothing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38200" y="32004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Case I: Agent </a:t>
            </a:r>
            <a:r>
              <a:rPr lang="en-US" dirty="0" err="1" smtClean="0"/>
              <a:t>i</a:t>
            </a:r>
            <a:r>
              <a:rPr lang="en-US" dirty="0" smtClean="0"/>
              <a:t> wins item 1 first: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838200" y="487680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Case II: Agent </a:t>
            </a:r>
            <a:r>
              <a:rPr lang="en-US" dirty="0" err="1" smtClean="0"/>
              <a:t>i</a:t>
            </a:r>
            <a:r>
              <a:rPr lang="en-US" dirty="0" smtClean="0"/>
              <a:t> wins item 2 first: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Approximating Levin's </a:t>
            </a:r>
            <a:r>
              <a:rPr lang="en-US" dirty="0"/>
              <a:t>auction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Why </a:t>
            </a:r>
            <a:r>
              <a:rPr lang="en-US" sz="2800" dirty="0" smtClean="0">
                <a:solidFill>
                  <a:srgbClr val="FF0000"/>
                </a:solidFill>
              </a:rPr>
              <a:t>difficult?</a:t>
            </a:r>
          </a:p>
          <a:p>
            <a:pPr lvl="1"/>
            <a:r>
              <a:rPr lang="en-US" sz="2400" dirty="0"/>
              <a:t>Multiple </a:t>
            </a:r>
            <a:r>
              <a:rPr lang="en-US" sz="2400" dirty="0" smtClean="0"/>
              <a:t>definitions </a:t>
            </a:r>
            <a:r>
              <a:rPr lang="en-US" sz="2400" dirty="0"/>
              <a:t>of reserve prices in </a:t>
            </a:r>
            <a:r>
              <a:rPr lang="en-US" sz="2400" dirty="0" smtClean="0"/>
              <a:t>combinatorial settings</a:t>
            </a:r>
          </a:p>
          <a:p>
            <a:pPr lvl="2"/>
            <a:r>
              <a:rPr lang="en-US" sz="2000" dirty="0" smtClean="0"/>
              <a:t>One </a:t>
            </a:r>
            <a:r>
              <a:rPr lang="en-US" sz="2000" dirty="0"/>
              <a:t>fake bidder, two fake bidders, </a:t>
            </a:r>
            <a:r>
              <a:rPr lang="en-US" sz="2000" dirty="0" smtClean="0"/>
              <a:t>bidder-specific</a:t>
            </a:r>
            <a:r>
              <a:rPr lang="en-US" sz="2000" dirty="0"/>
              <a:t>...</a:t>
            </a:r>
          </a:p>
          <a:p>
            <a:pPr lvl="2"/>
            <a:r>
              <a:rPr lang="en-US" sz="2000" dirty="0" smtClean="0"/>
              <a:t>What are monopoly </a:t>
            </a:r>
            <a:r>
              <a:rPr lang="en-US" sz="2000" dirty="0"/>
              <a:t>reserves in </a:t>
            </a:r>
            <a:r>
              <a:rPr lang="en-US" sz="2000" dirty="0" smtClean="0"/>
              <a:t>combinatorial settings?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Myerson's </a:t>
            </a:r>
            <a:r>
              <a:rPr lang="en-US" sz="2400" dirty="0"/>
              <a:t>Lemma in this setting</a:t>
            </a:r>
            <a:r>
              <a:rPr lang="en-US" sz="2400" dirty="0" smtClean="0"/>
              <a:t>?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[Hartline </a:t>
            </a:r>
            <a:r>
              <a:rPr lang="en-US" sz="2400" dirty="0"/>
              <a:t>and </a:t>
            </a:r>
            <a:r>
              <a:rPr lang="en-US" sz="2400" dirty="0" smtClean="0"/>
              <a:t>Roughgarden EC-09] approach doesn't apply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Our allocation-curtailing approach applied to Levin's </a:t>
            </a:r>
            <a:r>
              <a:rPr lang="en-US" dirty="0"/>
              <a:t>setting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Idea</a:t>
            </a:r>
          </a:p>
          <a:p>
            <a:pPr lvl="1"/>
            <a:r>
              <a:rPr lang="en-US" dirty="0"/>
              <a:t>Preclude </a:t>
            </a:r>
            <a:r>
              <a:rPr lang="en-US" dirty="0" smtClean="0"/>
              <a:t>bidder-bundle </a:t>
            </a:r>
            <a:r>
              <a:rPr lang="en-US" dirty="0"/>
              <a:t>pairs that have negative </a:t>
            </a:r>
            <a:r>
              <a:rPr lang="en-US" dirty="0" smtClean="0"/>
              <a:t>virtual valuations</a:t>
            </a:r>
          </a:p>
          <a:p>
            <a:pPr lvl="1"/>
            <a:r>
              <a:rPr lang="en-US" dirty="0" smtClean="0"/>
              <a:t>Preclude bidder-bundle pairs where removing some item(s) from a bidder gives that bidder higher virtual value</a:t>
            </a:r>
          </a:p>
          <a:p>
            <a:r>
              <a:rPr lang="en-US" dirty="0">
                <a:solidFill>
                  <a:srgbClr val="FF0000"/>
                </a:solidFill>
              </a:rPr>
              <a:t>Theorem</a:t>
            </a:r>
          </a:p>
          <a:p>
            <a:pPr lvl="1"/>
            <a:r>
              <a:rPr lang="en-US" dirty="0" smtClean="0"/>
              <a:t>Together with welfare-maximization allocation rule and Levin's payment rule, the preclusions above constitute an auction that</a:t>
            </a:r>
          </a:p>
          <a:p>
            <a:pPr lvl="2"/>
            <a:r>
              <a:rPr lang="en-US" dirty="0" smtClean="0"/>
              <a:t>is incentive compatible (in weakly dominant strategies),</a:t>
            </a:r>
          </a:p>
          <a:p>
            <a:pPr lvl="2"/>
            <a:r>
              <a:rPr lang="en-US" dirty="0" smtClean="0"/>
              <a:t>is individually rational, </a:t>
            </a:r>
            <a:r>
              <a:rPr lang="en-US" dirty="0"/>
              <a:t>and </a:t>
            </a:r>
            <a:endParaRPr lang="en-US" dirty="0" smtClean="0"/>
          </a:p>
          <a:p>
            <a:pPr lvl="2"/>
            <a:r>
              <a:rPr lang="en-US" dirty="0" smtClean="0"/>
              <a:t>2-approximates </a:t>
            </a:r>
            <a:r>
              <a:rPr lang="en-US" dirty="0"/>
              <a:t>Levin's </a:t>
            </a:r>
            <a:r>
              <a:rPr lang="en-US" dirty="0" smtClean="0"/>
              <a:t>revenue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/>
              <a:t>Desirable </a:t>
            </a:r>
            <a:r>
              <a:rPr lang="en-US" dirty="0" smtClean="0"/>
              <a:t>properties of our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Incentive compatible, individually rational, 2-approximation</a:t>
            </a:r>
          </a:p>
          <a:p>
            <a:pPr lvl="1"/>
            <a:r>
              <a:rPr lang="en-US" dirty="0" smtClean="0"/>
              <a:t>Important step for proving this is </a:t>
            </a:r>
            <a:r>
              <a:rPr lang="en-US" i="1" dirty="0" smtClean="0"/>
              <a:t>allocation </a:t>
            </a:r>
            <a:r>
              <a:rPr lang="en-US" i="1" dirty="0"/>
              <a:t>monotonicity</a:t>
            </a:r>
            <a:r>
              <a:rPr lang="en-US" dirty="0"/>
              <a:t>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Fixing </a:t>
            </a:r>
            <a:r>
              <a:rPr lang="en-US" dirty="0"/>
              <a:t>others' </a:t>
            </a:r>
            <a:r>
              <a:rPr lang="en-US" dirty="0" smtClean="0"/>
              <a:t>reports, a bidder's set </a:t>
            </a:r>
            <a:r>
              <a:rPr lang="en-US" dirty="0"/>
              <a:t>of allocated items </a:t>
            </a:r>
            <a:r>
              <a:rPr lang="en-US" dirty="0" smtClean="0"/>
              <a:t>is expanding in </a:t>
            </a:r>
            <a:r>
              <a:rPr lang="en-US" dirty="0"/>
              <a:t>his </a:t>
            </a:r>
            <a:r>
              <a:rPr lang="en-US" dirty="0" smtClean="0"/>
              <a:t>report</a:t>
            </a:r>
          </a:p>
          <a:p>
            <a:r>
              <a:rPr lang="en-US" dirty="0"/>
              <a:t>More </a:t>
            </a:r>
            <a:r>
              <a:rPr lang="en-US" dirty="0" smtClean="0"/>
              <a:t>efficient </a:t>
            </a:r>
            <a:r>
              <a:rPr lang="en-US" dirty="0"/>
              <a:t>than </a:t>
            </a:r>
            <a:r>
              <a:rPr lang="en-US" dirty="0" smtClean="0"/>
              <a:t>Levin</a:t>
            </a:r>
          </a:p>
          <a:p>
            <a:pPr lvl="1"/>
            <a:r>
              <a:rPr lang="en-US" dirty="0"/>
              <a:t>Less restriction </a:t>
            </a:r>
            <a:r>
              <a:rPr lang="en-US" dirty="0" smtClean="0"/>
              <a:t>of </a:t>
            </a:r>
            <a:r>
              <a:rPr lang="en-US" dirty="0"/>
              <a:t>the allocation </a:t>
            </a:r>
            <a:r>
              <a:rPr lang="en-US" dirty="0" smtClean="0"/>
              <a:t>space</a:t>
            </a:r>
          </a:p>
          <a:p>
            <a:pPr lvl="1"/>
            <a:r>
              <a:rPr lang="en-US" dirty="0"/>
              <a:t>Welfare maximizing in this less restricted </a:t>
            </a:r>
            <a:r>
              <a:rPr lang="en-US" dirty="0" smtClean="0"/>
              <a:t>space</a:t>
            </a:r>
          </a:p>
          <a:p>
            <a:r>
              <a:rPr lang="en-US" dirty="0" smtClean="0"/>
              <a:t>Requires </a:t>
            </a:r>
            <a:r>
              <a:rPr lang="en-US" dirty="0"/>
              <a:t>less </a:t>
            </a:r>
            <a:r>
              <a:rPr lang="en-US" dirty="0" smtClean="0"/>
              <a:t>information, e.g., to verify correct execution </a:t>
            </a:r>
          </a:p>
          <a:p>
            <a:pPr lvl="1"/>
            <a:r>
              <a:rPr lang="en-US" dirty="0"/>
              <a:t>5 numbers </a:t>
            </a:r>
            <a:r>
              <a:rPr lang="en-US" dirty="0" smtClean="0"/>
              <a:t>versus </a:t>
            </a:r>
            <a:r>
              <a:rPr lang="en-US" dirty="0"/>
              <a:t>distribution </a:t>
            </a:r>
            <a:r>
              <a:rPr lang="en-US" dirty="0" smtClean="0"/>
              <a:t>function</a:t>
            </a:r>
          </a:p>
          <a:p>
            <a:r>
              <a:rPr lang="en-US" dirty="0" smtClean="0"/>
              <a:t>Easier to understand</a:t>
            </a:r>
          </a:p>
          <a:p>
            <a:r>
              <a:rPr lang="en-US" dirty="0"/>
              <a:t>A bidder in his lowest type </a:t>
            </a:r>
            <a:r>
              <a:rPr lang="en-US" dirty="0" smtClean="0"/>
              <a:t>gets zero payoff</a:t>
            </a:r>
          </a:p>
          <a:p>
            <a:r>
              <a:rPr lang="en-US" dirty="0"/>
              <a:t>For any allocation, a bidder's payment plus his </a:t>
            </a:r>
            <a:r>
              <a:rPr lang="en-US" dirty="0" smtClean="0"/>
              <a:t>virtual valuation </a:t>
            </a:r>
            <a:r>
              <a:rPr lang="en-US" dirty="0"/>
              <a:t>is </a:t>
            </a:r>
            <a:r>
              <a:rPr lang="en-US" dirty="0" smtClean="0"/>
              <a:t>no </a:t>
            </a:r>
            <a:r>
              <a:rPr lang="en-US" dirty="0"/>
              <a:t>less than his real </a:t>
            </a:r>
            <a:r>
              <a:rPr lang="en-US" dirty="0" smtClean="0"/>
              <a:t>valuation</a:t>
            </a:r>
          </a:p>
          <a:p>
            <a:pPr lvl="1"/>
            <a:r>
              <a:rPr lang="en-US" dirty="0" smtClean="0"/>
              <a:t>We use this in 2-approximation proof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600" dirty="0" smtClean="0"/>
              <a:t>Extending Myerson's Lemma to this setting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i="1" dirty="0" smtClean="0"/>
              <a:t>Myerson's Lemma: </a:t>
            </a:r>
            <a:r>
              <a:rPr lang="en-US" dirty="0" smtClean="0"/>
              <a:t>Bidder’s expected payment equals his expected virtual value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Our </a:t>
            </a:r>
            <a:r>
              <a:rPr lang="en-US" dirty="0">
                <a:solidFill>
                  <a:srgbClr val="FF0000"/>
                </a:solidFill>
              </a:rPr>
              <a:t>conditions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en-US" dirty="0" smtClean="0"/>
              <a:t>Truthful </a:t>
            </a:r>
          </a:p>
          <a:p>
            <a:pPr lvl="1"/>
            <a:r>
              <a:rPr lang="en-US" dirty="0" smtClean="0"/>
              <a:t>2</a:t>
            </a:r>
            <a:r>
              <a:rPr lang="en-US" dirty="0"/>
              <a:t>. Allocation </a:t>
            </a:r>
            <a:r>
              <a:rPr lang="en-US" dirty="0" smtClean="0"/>
              <a:t>monotonic </a:t>
            </a:r>
          </a:p>
          <a:p>
            <a:pPr lvl="1"/>
            <a:r>
              <a:rPr lang="en-US" dirty="0" smtClean="0"/>
              <a:t>3. Lowest </a:t>
            </a:r>
            <a:r>
              <a:rPr lang="en-US" dirty="0"/>
              <a:t>type </a:t>
            </a:r>
            <a:r>
              <a:rPr lang="en-US" dirty="0" smtClean="0"/>
              <a:t>gets zero payoff</a:t>
            </a:r>
          </a:p>
          <a:p>
            <a:r>
              <a:rPr lang="en-US" dirty="0" smtClean="0"/>
              <a:t>Our auction satisfies 1, 2 and 3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Levin's </a:t>
            </a:r>
            <a:r>
              <a:rPr lang="en-US" dirty="0">
                <a:solidFill>
                  <a:srgbClr val="FF0000"/>
                </a:solidFill>
              </a:rPr>
              <a:t>conditions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a</a:t>
            </a:r>
            <a:r>
              <a:rPr lang="en-US" dirty="0"/>
              <a:t>. </a:t>
            </a:r>
            <a:r>
              <a:rPr lang="en-US" dirty="0" smtClean="0"/>
              <a:t>Truthful </a:t>
            </a:r>
          </a:p>
          <a:p>
            <a:pPr lvl="1"/>
            <a:r>
              <a:rPr lang="en-US" dirty="0" smtClean="0"/>
              <a:t>b</a:t>
            </a:r>
            <a:r>
              <a:rPr lang="en-US" dirty="0"/>
              <a:t>. </a:t>
            </a:r>
            <a:r>
              <a:rPr lang="en-US" dirty="0" smtClean="0"/>
              <a:t>Revenue-maximizing </a:t>
            </a:r>
          </a:p>
          <a:p>
            <a:pPr lvl="1"/>
            <a:r>
              <a:rPr lang="en-US" dirty="0" smtClean="0"/>
              <a:t>c</a:t>
            </a:r>
            <a:r>
              <a:rPr lang="en-US" dirty="0"/>
              <a:t>. Utility functions satisfy the </a:t>
            </a:r>
            <a:r>
              <a:rPr lang="en-US" dirty="0" smtClean="0"/>
              <a:t>requirements </a:t>
            </a:r>
            <a:r>
              <a:rPr lang="en-US" dirty="0"/>
              <a:t>of </a:t>
            </a:r>
            <a:r>
              <a:rPr lang="en-US" dirty="0" smtClean="0"/>
              <a:t>envelope theorem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Proof of </a:t>
            </a:r>
            <a:r>
              <a:rPr lang="en-US" dirty="0" smtClean="0"/>
              <a:t>2-approximation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Let </a:t>
            </a:r>
            <a:r>
              <a:rPr lang="en-US" i="1" dirty="0" smtClean="0"/>
              <a:t>M</a:t>
            </a:r>
            <a:r>
              <a:rPr lang="en-US" dirty="0" smtClean="0"/>
              <a:t> be the social welfare maximizing mechanism under monopoly reserves (</a:t>
            </a:r>
            <a:r>
              <a:rPr lang="en-US" dirty="0" err="1" smtClean="0"/>
              <a:t>i.e</a:t>
            </a:r>
            <a:r>
              <a:rPr lang="en-US" dirty="0" smtClean="0"/>
              <a:t>, our auction)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1.</a:t>
            </a:r>
            <a:r>
              <a:rPr lang="en-US" dirty="0" smtClean="0"/>
              <a:t> By definition, </a:t>
            </a:r>
            <a:r>
              <a:rPr lang="en-US" i="1" dirty="0" smtClean="0"/>
              <a:t>M</a:t>
            </a:r>
            <a:r>
              <a:rPr lang="en-US" dirty="0" smtClean="0"/>
              <a:t> maximizes </a:t>
            </a:r>
            <a:r>
              <a:rPr lang="en-US" dirty="0"/>
              <a:t>restricted social welfare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2.</a:t>
            </a:r>
            <a:r>
              <a:rPr lang="en-US" dirty="0" smtClean="0"/>
              <a:t> By Myerson’s lemma extended to this setting, </a:t>
            </a:r>
            <a:br>
              <a:rPr lang="en-US" dirty="0" smtClean="0"/>
            </a:br>
            <a:r>
              <a:rPr lang="en-US" dirty="0" smtClean="0"/>
              <a:t>expected </a:t>
            </a:r>
            <a:r>
              <a:rPr lang="en-US" dirty="0"/>
              <a:t>revenue of </a:t>
            </a:r>
            <a:r>
              <a:rPr lang="en-US" i="1" dirty="0" smtClean="0"/>
              <a:t>M</a:t>
            </a:r>
            <a:r>
              <a:rPr lang="en-US" dirty="0" smtClean="0"/>
              <a:t> = expected sum of bidders’ virtual valuations in </a:t>
            </a:r>
            <a:r>
              <a:rPr lang="en-US" i="1" dirty="0" smtClean="0"/>
              <a:t>M</a:t>
            </a:r>
            <a:endParaRPr lang="en-US" i="1" dirty="0"/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3.</a:t>
            </a:r>
            <a:r>
              <a:rPr lang="en-US" dirty="0" smtClean="0"/>
              <a:t> As we prove, in </a:t>
            </a:r>
            <a:r>
              <a:rPr lang="en-US" i="1" dirty="0" smtClean="0"/>
              <a:t>M</a:t>
            </a:r>
            <a:r>
              <a:rPr lang="en-US" dirty="0" smtClean="0"/>
              <a:t>, a </a:t>
            </a:r>
            <a:r>
              <a:rPr lang="en-US" dirty="0"/>
              <a:t>bidder's payment plus his virtual valuation </a:t>
            </a:r>
            <a:r>
              <a:rPr lang="en-US" dirty="0" smtClean="0"/>
              <a:t>is no </a:t>
            </a:r>
            <a:r>
              <a:rPr lang="en-US" dirty="0"/>
              <a:t>less than his real valuation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4.</a:t>
            </a:r>
            <a:r>
              <a:rPr lang="en-US" dirty="0" smtClean="0"/>
              <a:t> By Steps </a:t>
            </a:r>
            <a:r>
              <a:rPr lang="en-US" dirty="0"/>
              <a:t>2 and 3,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2 * [Expect revenue of </a:t>
            </a:r>
            <a:r>
              <a:rPr lang="en-US" i="1" dirty="0" smtClean="0"/>
              <a:t>M</a:t>
            </a:r>
            <a:r>
              <a:rPr lang="en-US" dirty="0" smtClean="0"/>
              <a:t>] </a:t>
            </a:r>
            <a:r>
              <a:rPr lang="en-US" dirty="0" smtClean="0">
                <a:latin typeface="Times"/>
              </a:rPr>
              <a:t>≥ </a:t>
            </a:r>
            <a:r>
              <a:rPr lang="en-US" dirty="0" smtClean="0"/>
              <a:t>social welfare of </a:t>
            </a:r>
            <a:r>
              <a:rPr lang="en-US" i="1" dirty="0" smtClean="0"/>
              <a:t>M</a:t>
            </a:r>
            <a:endParaRPr lang="en-US" i="1" dirty="0"/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5.</a:t>
            </a:r>
            <a:r>
              <a:rPr lang="en-US" dirty="0" smtClean="0"/>
              <a:t> By Steps </a:t>
            </a:r>
            <a:r>
              <a:rPr lang="en-US" dirty="0"/>
              <a:t>1 and 4,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2 * [Expect revenue of </a:t>
            </a:r>
            <a:r>
              <a:rPr lang="en-US" i="1" dirty="0" smtClean="0"/>
              <a:t>M</a:t>
            </a:r>
            <a:r>
              <a:rPr lang="en-US" dirty="0" smtClean="0"/>
              <a:t>] </a:t>
            </a:r>
            <a:r>
              <a:rPr lang="en-US" dirty="0" smtClean="0">
                <a:latin typeface="Times"/>
              </a:rPr>
              <a:t>≥</a:t>
            </a:r>
            <a:r>
              <a:rPr lang="en-US" dirty="0" smtClean="0"/>
              <a:t> social welfare </a:t>
            </a:r>
            <a:r>
              <a:rPr lang="en-US" dirty="0"/>
              <a:t>of Levin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6.</a:t>
            </a:r>
            <a:r>
              <a:rPr lang="en-US" dirty="0" smtClean="0"/>
              <a:t> By individual rationality, </a:t>
            </a:r>
            <a:br>
              <a:rPr lang="en-US" dirty="0" smtClean="0"/>
            </a:br>
            <a:r>
              <a:rPr lang="en-US" smtClean="0"/>
              <a:t>	</a:t>
            </a:r>
            <a:r>
              <a:rPr lang="en-US" smtClean="0"/>
              <a:t>social </a:t>
            </a:r>
            <a:r>
              <a:rPr lang="en-US" dirty="0"/>
              <a:t>welfare of Levin </a:t>
            </a:r>
            <a:r>
              <a:rPr lang="en-US" dirty="0" smtClean="0">
                <a:latin typeface="Times"/>
              </a:rPr>
              <a:t>≥</a:t>
            </a:r>
            <a:r>
              <a:rPr lang="en-US" dirty="0" smtClean="0"/>
              <a:t> revenue of Levin</a:t>
            </a:r>
            <a:br>
              <a:rPr lang="en-US" dirty="0" smtClean="0"/>
            </a:br>
            <a:r>
              <a:rPr lang="en-US" dirty="0" smtClean="0"/>
              <a:t>								QED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27038"/>
            <a:ext cx="8763000" cy="868362"/>
          </a:xfrm>
        </p:spPr>
        <p:txBody>
          <a:bodyPr>
            <a:noAutofit/>
          </a:bodyPr>
          <a:lstStyle/>
          <a:p>
            <a:r>
              <a:rPr lang="en-US" sz="3600" dirty="0" smtClean="0"/>
              <a:t>6-approximation of Levin’s optimal revenue using </a:t>
            </a:r>
            <a:r>
              <a:rPr lang="en-US" sz="3600" i="1" dirty="0" smtClean="0">
                <a:solidFill>
                  <a:srgbClr val="FF0000"/>
                </a:solidFill>
              </a:rPr>
              <a:t>anonymous</a:t>
            </a:r>
            <a:r>
              <a:rPr lang="en-US" sz="3600" dirty="0" smtClean="0"/>
              <a:t> reserves </a:t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458200" cy="54102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800"/>
              </a:spcBef>
            </a:pPr>
            <a:r>
              <a:rPr lang="en-US" dirty="0" smtClean="0"/>
              <a:t>Now, usual definition </a:t>
            </a:r>
            <a:r>
              <a:rPr lang="en-US" dirty="0"/>
              <a:t>of reserve price: </a:t>
            </a:r>
            <a:endParaRPr lang="en-US" dirty="0" smtClean="0"/>
          </a:p>
          <a:p>
            <a:pPr lvl="1">
              <a:spcBef>
                <a:spcPts val="1800"/>
              </a:spcBef>
            </a:pPr>
            <a:r>
              <a:rPr lang="en-US" dirty="0" smtClean="0"/>
              <a:t>Seller pretends to have valuation </a:t>
            </a:r>
            <a:r>
              <a:rPr lang="en-US" i="1" dirty="0"/>
              <a:t>a</a:t>
            </a:r>
            <a:r>
              <a:rPr lang="en-US" dirty="0"/>
              <a:t> for </a:t>
            </a: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/>
              <a:t>item, </a:t>
            </a:r>
            <a:r>
              <a:rPr lang="en-US" i="1" dirty="0"/>
              <a:t>b</a:t>
            </a:r>
            <a:r>
              <a:rPr lang="en-US" dirty="0"/>
              <a:t> for </a:t>
            </a: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item, </a:t>
            </a:r>
            <a:r>
              <a:rPr lang="en-US" dirty="0"/>
              <a:t>and </a:t>
            </a:r>
            <a:r>
              <a:rPr lang="en-US" i="1" dirty="0"/>
              <a:t>c</a:t>
            </a:r>
            <a:r>
              <a:rPr lang="en-US" dirty="0"/>
              <a:t> for </a:t>
            </a:r>
            <a:r>
              <a:rPr lang="en-US" dirty="0" smtClean="0"/>
              <a:t>bundle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Auction L</a:t>
            </a:r>
            <a:r>
              <a:rPr lang="en-US" dirty="0" smtClean="0"/>
              <a:t>: </a:t>
            </a:r>
            <a:r>
              <a:rPr lang="en-US" dirty="0"/>
              <a:t>Levin's optimal auction on </a:t>
            </a:r>
            <a:r>
              <a:rPr lang="en-US" dirty="0" smtClean="0"/>
              <a:t>original </a:t>
            </a:r>
            <a:r>
              <a:rPr lang="en-US" dirty="0"/>
              <a:t>set </a:t>
            </a:r>
            <a:r>
              <a:rPr lang="en-US" dirty="0" smtClean="0"/>
              <a:t>of bidders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Auction D</a:t>
            </a:r>
            <a:r>
              <a:rPr lang="en-US" dirty="0" smtClean="0"/>
              <a:t>: Duplicate each bidder.  Then apply welfare-maximizing allocation rule and Levin payment rule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1.</a:t>
            </a:r>
            <a:r>
              <a:rPr lang="en-US" dirty="0" smtClean="0"/>
              <a:t> </a:t>
            </a:r>
            <a:r>
              <a:rPr lang="en-US" dirty="0"/>
              <a:t>Auction </a:t>
            </a:r>
            <a:r>
              <a:rPr lang="en-US" dirty="0" smtClean="0"/>
              <a:t>D  3-approximates </a:t>
            </a:r>
            <a:r>
              <a:rPr lang="en-US" dirty="0"/>
              <a:t>Auction </a:t>
            </a:r>
            <a:r>
              <a:rPr lang="en-US" dirty="0" smtClean="0"/>
              <a:t>L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2.</a:t>
            </a:r>
            <a:r>
              <a:rPr lang="en-US" dirty="0" smtClean="0"/>
              <a:t> </a:t>
            </a:r>
            <a:r>
              <a:rPr lang="en-US" dirty="0"/>
              <a:t>Let a, b, and c be random variables that </a:t>
            </a:r>
            <a:r>
              <a:rPr lang="en-US" dirty="0" smtClean="0"/>
              <a:t>simulate </a:t>
            </a:r>
            <a:r>
              <a:rPr lang="da-DK" i="1" dirty="0" smtClean="0"/>
              <a:t>max</a:t>
            </a:r>
            <a:r>
              <a:rPr lang="da-DK" i="1" baseline="-25000" dirty="0" smtClean="0"/>
              <a:t>i</a:t>
            </a:r>
            <a:r>
              <a:rPr lang="da-DK" i="1" dirty="0" smtClean="0"/>
              <a:t>{v</a:t>
            </a:r>
            <a:r>
              <a:rPr lang="da-DK" i="1" baseline="-25000" dirty="0" smtClean="0"/>
              <a:t>i1</a:t>
            </a:r>
            <a:r>
              <a:rPr lang="da-DK" i="1" dirty="0" smtClean="0"/>
              <a:t>}</a:t>
            </a:r>
            <a:r>
              <a:rPr lang="da-DK" dirty="0" smtClean="0"/>
              <a:t>, </a:t>
            </a:r>
            <a:r>
              <a:rPr lang="da-DK" i="1" dirty="0" smtClean="0"/>
              <a:t>max</a:t>
            </a:r>
            <a:r>
              <a:rPr lang="da-DK" i="1" baseline="-25000" dirty="0" smtClean="0"/>
              <a:t>i</a:t>
            </a:r>
            <a:r>
              <a:rPr lang="da-DK" i="1" dirty="0" smtClean="0"/>
              <a:t>{v</a:t>
            </a:r>
            <a:r>
              <a:rPr lang="da-DK" i="1" baseline="-25000" dirty="0" smtClean="0"/>
              <a:t>i2</a:t>
            </a:r>
            <a:r>
              <a:rPr lang="da-DK" i="1" dirty="0" smtClean="0"/>
              <a:t>}</a:t>
            </a:r>
            <a:r>
              <a:rPr lang="da-DK" dirty="0" smtClean="0"/>
              <a:t> </a:t>
            </a:r>
            <a:r>
              <a:rPr lang="da-DK" dirty="0"/>
              <a:t>and </a:t>
            </a:r>
            <a:r>
              <a:rPr lang="da-DK" i="1" dirty="0" smtClean="0"/>
              <a:t>max</a:t>
            </a:r>
            <a:r>
              <a:rPr lang="da-DK" i="1" baseline="-25000" dirty="0" smtClean="0"/>
              <a:t>i</a:t>
            </a:r>
            <a:r>
              <a:rPr lang="da-DK" i="1" dirty="0" smtClean="0"/>
              <a:t>{v</a:t>
            </a:r>
            <a:r>
              <a:rPr lang="da-DK" i="1" baseline="-25000" dirty="0" smtClean="0"/>
              <a:t>i1</a:t>
            </a:r>
            <a:r>
              <a:rPr lang="da-DK" i="1" dirty="0" smtClean="0"/>
              <a:t> </a:t>
            </a:r>
            <a:r>
              <a:rPr lang="da-DK" i="1" dirty="0"/>
              <a:t>+ v</a:t>
            </a:r>
            <a:r>
              <a:rPr lang="da-DK" i="1" baseline="-25000" dirty="0"/>
              <a:t>i2</a:t>
            </a:r>
            <a:r>
              <a:rPr lang="da-DK" i="1" dirty="0"/>
              <a:t> + </a:t>
            </a:r>
            <a:r>
              <a:rPr lang="da-DK" i="1" dirty="0" smtClean="0"/>
              <a:t>v</a:t>
            </a:r>
            <a:r>
              <a:rPr lang="da-DK" i="1" baseline="-25000" dirty="0" smtClean="0"/>
              <a:t>i3</a:t>
            </a:r>
            <a:r>
              <a:rPr lang="da-DK" i="1" dirty="0" smtClean="0"/>
              <a:t>}, </a:t>
            </a:r>
            <a:r>
              <a:rPr lang="en-US" dirty="0" smtClean="0"/>
              <a:t>respectively</a:t>
            </a:r>
            <a:r>
              <a:rPr lang="en-US" dirty="0"/>
              <a:t>, in the original bidder </a:t>
            </a:r>
            <a:r>
              <a:rPr lang="en-US" dirty="0" smtClean="0"/>
              <a:t>set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FF0000"/>
                </a:solidFill>
              </a:rPr>
              <a:t>Step 3.</a:t>
            </a:r>
            <a:r>
              <a:rPr lang="en-US" dirty="0" smtClean="0"/>
              <a:t> Step 2 trivially yields a 2-approximation of D. Hence, a 6-approximation of L</a:t>
            </a:r>
            <a:br>
              <a:rPr lang="en-US" dirty="0" smtClean="0"/>
            </a:br>
            <a:r>
              <a:rPr lang="en-US" dirty="0" smtClean="0"/>
              <a:t>								QED</a:t>
            </a:r>
          </a:p>
          <a:p>
            <a:pPr>
              <a:spcBef>
                <a:spcPts val="1800"/>
              </a:spcBef>
            </a:pPr>
            <a:r>
              <a:rPr lang="en-US" dirty="0" smtClean="0">
                <a:solidFill>
                  <a:srgbClr val="7030A0"/>
                </a:solidFill>
              </a:rPr>
              <a:t>In contrast to 4-approximation for 1-item setting [Hartline &amp; Roughgarden EC-09]</a:t>
            </a:r>
            <a:endParaRPr lang="en-US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4983163"/>
          </a:xfrm>
        </p:spPr>
        <p:txBody>
          <a:bodyPr>
            <a:noAutofit/>
          </a:bodyPr>
          <a:lstStyle/>
          <a:p>
            <a:r>
              <a:rPr lang="en-US" sz="2400" dirty="0" smtClean="0"/>
              <a:t>New general approach to mechanism design: </a:t>
            </a:r>
            <a:r>
              <a:rPr lang="en-US" sz="2400" dirty="0" smtClean="0">
                <a:solidFill>
                  <a:srgbClr val="FF0000"/>
                </a:solidFill>
              </a:rPr>
              <a:t>Social welfare with holes</a:t>
            </a:r>
            <a:endParaRPr lang="en-US" sz="2400" dirty="0" smtClean="0"/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New general form of reserve </a:t>
            </a:r>
            <a:r>
              <a:rPr lang="en-US" sz="2400" dirty="0">
                <a:solidFill>
                  <a:srgbClr val="FF0000"/>
                </a:solidFill>
              </a:rPr>
              <a:t>pricing </a:t>
            </a:r>
            <a:r>
              <a:rPr lang="en-US" sz="2400" dirty="0"/>
              <a:t>under </a:t>
            </a:r>
            <a:r>
              <a:rPr lang="en-US" sz="2400" dirty="0" smtClean="0"/>
              <a:t>welfare maximization </a:t>
            </a:r>
            <a:r>
              <a:rPr lang="en-US" sz="2400" dirty="0"/>
              <a:t>in </a:t>
            </a:r>
            <a:r>
              <a:rPr lang="en-US" sz="2400" dirty="0" smtClean="0"/>
              <a:t>combinatorial auctions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Application </a:t>
            </a:r>
            <a:r>
              <a:rPr lang="en-US" sz="2400" dirty="0"/>
              <a:t>of this idea to Levin's </a:t>
            </a:r>
            <a:r>
              <a:rPr lang="en-US" sz="2400" dirty="0" smtClean="0"/>
              <a:t>setting of 1-D complements: </a:t>
            </a:r>
          </a:p>
          <a:p>
            <a:pPr lvl="1"/>
            <a:r>
              <a:rPr lang="en-US" sz="2000" dirty="0" smtClean="0"/>
              <a:t>2-approximation to revenue</a:t>
            </a:r>
          </a:p>
          <a:p>
            <a:pPr lvl="2"/>
            <a:r>
              <a:rPr lang="en-US" sz="1800" dirty="0" smtClean="0"/>
              <a:t>6-approximation with anonymous reserves</a:t>
            </a:r>
          </a:p>
          <a:p>
            <a:pPr lvl="1"/>
            <a:r>
              <a:rPr lang="en-US" sz="2000" dirty="0" smtClean="0"/>
              <a:t>More efficient than Levin</a:t>
            </a:r>
          </a:p>
          <a:p>
            <a:pPr lvl="1"/>
            <a:r>
              <a:rPr lang="en-US" sz="2000" dirty="0" smtClean="0"/>
              <a:t>Requires less info to verify correct execution (given reserves)</a:t>
            </a:r>
          </a:p>
          <a:p>
            <a:pPr lvl="1"/>
            <a:r>
              <a:rPr lang="en-US" sz="2000" dirty="0" smtClean="0"/>
              <a:t>Easier to understand</a:t>
            </a:r>
          </a:p>
          <a:p>
            <a:pPr lvl="1"/>
            <a:r>
              <a:rPr lang="en-US" sz="2000" dirty="0" smtClean="0"/>
              <a:t>Extended Myerson’s lemma to this setting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Characterizing truthful restrictions</a:t>
            </a:r>
          </a:p>
          <a:p>
            <a:pPr lvl="1"/>
            <a:r>
              <a:rPr lang="en-US" sz="2200" dirty="0" smtClean="0"/>
              <a:t>1-item setting: Equivalent to allocation monotonicity</a:t>
            </a:r>
          </a:p>
          <a:p>
            <a:pPr lvl="1"/>
            <a:r>
              <a:rPr lang="en-US" sz="2200" dirty="0" smtClean="0"/>
              <a:t>Levin's setting: </a:t>
            </a:r>
          </a:p>
          <a:p>
            <a:pPr lvl="2"/>
            <a:r>
              <a:rPr lang="en-US" sz="2000" dirty="0" smtClean="0"/>
              <a:t>In our follow-on work we have found a necessary condition (e.g., can go from nothing to winning Item 1 to winning Item 2 to winning both)</a:t>
            </a:r>
          </a:p>
          <a:p>
            <a:pPr lvl="2"/>
            <a:r>
              <a:rPr lang="en-US" sz="2000" dirty="0" smtClean="0"/>
              <a:t>Plan to search for optimal auctions under this condition</a:t>
            </a:r>
            <a:endParaRPr lang="en-US" dirty="0" smtClean="0"/>
          </a:p>
          <a:p>
            <a:endParaRPr lang="en-US" sz="2400" dirty="0" smtClean="0"/>
          </a:p>
          <a:p>
            <a:r>
              <a:rPr lang="en-US" sz="2400" dirty="0" smtClean="0"/>
              <a:t>Application to other settings</a:t>
            </a:r>
          </a:p>
          <a:p>
            <a:endParaRPr lang="en-US" sz="2400" dirty="0" smtClean="0"/>
          </a:p>
          <a:p>
            <a:r>
              <a:rPr lang="en-US" sz="2400" dirty="0" smtClean="0"/>
              <a:t>Application to automated mechanism design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1517</Words>
  <Application>Microsoft Office PowerPoint</Application>
  <PresentationFormat>On-screen Show (4:3)</PresentationFormat>
  <Paragraphs>207</Paragraphs>
  <Slides>18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Approximating optimal combinatorial auctions  for complements  using restricted welfare maximization</vt:lpstr>
      <vt:lpstr>High-level contributions</vt:lpstr>
      <vt:lpstr>Background</vt:lpstr>
      <vt:lpstr>Our technical contributions</vt:lpstr>
      <vt:lpstr>Myerson's setting</vt:lpstr>
      <vt:lpstr>Myerson's solution</vt:lpstr>
      <vt:lpstr>More about asymmetric case…</vt:lpstr>
      <vt:lpstr>What about asymmetric case?</vt:lpstr>
      <vt:lpstr>Levin's setting:  Complements with 1-dimensional type</vt:lpstr>
      <vt:lpstr>Levin's solution</vt:lpstr>
      <vt:lpstr>Approximating Levin's auction</vt:lpstr>
      <vt:lpstr>Our allocation-curtailing approach applied to Levin's setting</vt:lpstr>
      <vt:lpstr>Desirable properties of our auction</vt:lpstr>
      <vt:lpstr>Extending Myerson's Lemma to this setting</vt:lpstr>
      <vt:lpstr>Proof of 2-approximation</vt:lpstr>
      <vt:lpstr>6-approximation of Levin’s optimal revenue using anonymous reserves  </vt:lpstr>
      <vt:lpstr>Conclusions</vt:lpstr>
      <vt:lpstr>Future work</vt:lpstr>
    </vt:vector>
  </TitlesOfParts>
  <Company>Carnegie Mellon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Approximating optimal combinatorial auctions for complements using restricted welfare maximization</dc:title>
  <dc:creator>kenshin</dc:creator>
  <cp:lastModifiedBy>sandholm</cp:lastModifiedBy>
  <cp:revision>320</cp:revision>
  <dcterms:created xsi:type="dcterms:W3CDTF">2011-06-11T04:31:37Z</dcterms:created>
  <dcterms:modified xsi:type="dcterms:W3CDTF">2011-07-21T01:00:35Z</dcterms:modified>
</cp:coreProperties>
</file>